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  <p:sldMasterId id="2147483682" r:id="rId2"/>
    <p:sldMasterId id="2147483695" r:id="rId3"/>
    <p:sldMasterId id="2147483650" r:id="rId4"/>
  </p:sldMasterIdLst>
  <p:notesMasterIdLst>
    <p:notesMasterId r:id="rId10"/>
  </p:notesMasterIdLst>
  <p:sldIdLst>
    <p:sldId id="444" r:id="rId5"/>
    <p:sldId id="482" r:id="rId6"/>
    <p:sldId id="481" r:id="rId7"/>
    <p:sldId id="483" r:id="rId8"/>
    <p:sldId id="475" r:id="rId9"/>
  </p:sldIdLst>
  <p:sldSz cx="9144000" cy="6858000" type="screen4x3"/>
  <p:notesSz cx="7010400" cy="9159875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Webdings" pitchFamily="18" charset="2"/>
      <p:regular r:id="rId15"/>
    </p:embeddedFont>
    <p:embeddedFont>
      <p:font typeface="Franklin Gothic Medium" pitchFamily="34" charset="0"/>
      <p:regular r:id="rId16"/>
      <p:italic r:id="rId1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B1"/>
    <a:srgbClr val="3D6696"/>
    <a:srgbClr val="3333FF"/>
    <a:srgbClr val="643900"/>
    <a:srgbClr val="7E8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8778" autoAdjust="0"/>
  </p:normalViewPr>
  <p:slideViewPr>
    <p:cSldViewPr snapToGrid="0">
      <p:cViewPr>
        <p:scale>
          <a:sx n="88" d="100"/>
          <a:sy n="88" d="100"/>
        </p:scale>
        <p:origin x="-996" y="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customXml" Target="../customXml/item3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customXml" Target="../customXml/item2.xml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3038475" cy="45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42" y="0"/>
            <a:ext cx="3038475" cy="45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4438" y="685800"/>
            <a:ext cx="4581525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51570"/>
            <a:ext cx="5607050" cy="412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8700004"/>
            <a:ext cx="3038475" cy="45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42" y="8700004"/>
            <a:ext cx="3038475" cy="45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fld id="{D1CD4B10-A273-4152-9559-C39F7E5A2A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158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D4B10-A273-4152-9559-C39F7E5A2A9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30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://www.arinc.com/images/content_tagline_cesi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0" y="4432955"/>
            <a:ext cx="6467475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arinc.com/images/banner_products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254"/>
            <a:ext cx="9144000" cy="107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 userDrawn="1"/>
        </p:nvSpPr>
        <p:spPr>
          <a:xfrm>
            <a:off x="6172200" y="535184"/>
            <a:ext cx="2895600" cy="535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7" descr="ARINC_RGB"/>
          <p:cNvPicPr>
            <a:picLocks noChangeAspect="1" noChangeArrowheads="1"/>
          </p:cNvPicPr>
          <p:nvPr userDrawn="1"/>
        </p:nvPicPr>
        <p:blipFill>
          <a:blip r:embed="rId4" cstate="print"/>
          <a:srcRect r="46216" b="51822"/>
          <a:stretch>
            <a:fillRect/>
          </a:stretch>
        </p:blipFill>
        <p:spPr bwMode="auto">
          <a:xfrm>
            <a:off x="214252" y="157359"/>
            <a:ext cx="2335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8" descr="ARINC_RGB"/>
          <p:cNvPicPr>
            <a:picLocks noChangeAspect="1" noChangeArrowheads="1"/>
          </p:cNvPicPr>
          <p:nvPr userDrawn="1"/>
        </p:nvPicPr>
        <p:blipFill>
          <a:blip r:embed="rId4" cstate="print"/>
          <a:srcRect t="64778" r="-8189" b="-9717"/>
          <a:stretch>
            <a:fillRect/>
          </a:stretch>
        </p:blipFill>
        <p:spPr bwMode="auto">
          <a:xfrm>
            <a:off x="823852" y="544709"/>
            <a:ext cx="39528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5949950" y="6551613"/>
            <a:ext cx="30289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800" dirty="0">
                <a:solidFill>
                  <a:schemeClr val="tx1"/>
                </a:solidFill>
                <a:latin typeface="Franklin Gothic Medium" pitchFamily="34" charset="0"/>
              </a:rPr>
              <a:t>ARINC is a portfolio company of The Carlyle Group.</a:t>
            </a:r>
            <a:br>
              <a:rPr lang="en-US" sz="800" dirty="0">
                <a:solidFill>
                  <a:schemeClr val="tx1"/>
                </a:solidFill>
                <a:latin typeface="Franklin Gothic Medium" pitchFamily="34" charset="0"/>
              </a:rPr>
            </a:br>
            <a:endParaRPr lang="en-US" sz="600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606491"/>
            <a:ext cx="7772400" cy="1012825"/>
          </a:xfrm>
        </p:spPr>
        <p:txBody>
          <a:bodyPr anchor="ctr"/>
          <a:lstStyle>
            <a:lvl1pPr algn="r">
              <a:defRPr sz="4000" b="1">
                <a:solidFill>
                  <a:srgbClr val="0067B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2749491"/>
            <a:ext cx="6400800" cy="762000"/>
          </a:xfrm>
        </p:spPr>
        <p:txBody>
          <a:bodyPr/>
          <a:lstStyle>
            <a:lvl1pPr marL="0" indent="0" algn="r">
              <a:buFont typeface="Webdings" pitchFamily="18" charset="2"/>
              <a:buNone/>
              <a:defRPr sz="2400" b="0">
                <a:solidFill>
                  <a:srgbClr val="0067B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22" name="Picture 17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82" y="4864669"/>
            <a:ext cx="8222288" cy="137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47" y="599764"/>
            <a:ext cx="785684" cy="347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1336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2484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550" y="342900"/>
            <a:ext cx="8121650" cy="896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16075"/>
            <a:ext cx="8520113" cy="2089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625" y="3857625"/>
            <a:ext cx="8520113" cy="2090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550" y="342900"/>
            <a:ext cx="8121650" cy="896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16075"/>
            <a:ext cx="4183063" cy="4332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7088" y="1616075"/>
            <a:ext cx="4184650" cy="2089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7088" y="3857625"/>
            <a:ext cx="4184650" cy="2090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550" y="342900"/>
            <a:ext cx="8121650" cy="896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16075"/>
            <a:ext cx="4183063" cy="4332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7088" y="1616075"/>
            <a:ext cx="4184650" cy="2089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7088" y="3857625"/>
            <a:ext cx="4184650" cy="2090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29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49338" y="16160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1738" y="16160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91500" y="6583363"/>
            <a:ext cx="952500" cy="274637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AB1E282B-6702-43FB-8531-F56FCA7AFA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410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DA41-DB40-4555-8B01-DBE60FE36050}" type="datetimeFigureOut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2379-2EE9-494F-A72F-7573DB8EDB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99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DA41-DB40-4555-8B01-DBE60FE36050}" type="datetimeFigureOut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2379-2EE9-494F-A72F-7573DB8EDB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801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DA41-DB40-4555-8B01-DBE60FE36050}" type="datetimeFigureOut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2379-2EE9-494F-A72F-7573DB8EDB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515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6" descr="http://www.arinc.com/images/content_tagline_cesi.gi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1820" y="6428198"/>
            <a:ext cx="6467475" cy="2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 userDrawn="1"/>
        </p:nvSpPr>
        <p:spPr bwMode="auto">
          <a:xfrm>
            <a:off x="7641771" y="6563929"/>
            <a:ext cx="1349829" cy="1357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DA41-DB40-4555-8B01-DBE60FE36050}" type="datetimeFigureOut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2379-2EE9-494F-A72F-7573DB8EDB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485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DA41-DB40-4555-8B01-DBE60FE36050}" type="datetimeFigureOut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2379-2EE9-494F-A72F-7573DB8EDB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761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DA41-DB40-4555-8B01-DBE60FE36050}" type="datetimeFigureOut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2379-2EE9-494F-A72F-7573DB8EDB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290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DA41-DB40-4555-8B01-DBE60FE36050}" type="datetimeFigureOut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2379-2EE9-494F-A72F-7573DB8EDB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8074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DA41-DB40-4555-8B01-DBE60FE36050}" type="datetimeFigureOut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2379-2EE9-494F-A72F-7573DB8EDB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730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DA41-DB40-4555-8B01-DBE60FE36050}" type="datetimeFigureOut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2379-2EE9-494F-A72F-7573DB8EDB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0903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DA41-DB40-4555-8B01-DBE60FE36050}" type="datetimeFigureOut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2379-2EE9-494F-A72F-7573DB8EDB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234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DA41-DB40-4555-8B01-DBE60FE36050}" type="datetimeFigureOut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2379-2EE9-494F-A72F-7573DB8EDB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440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FDA41-DB40-4555-8B01-DBE60FE36050}" type="datetimeFigureOut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2379-2EE9-494F-A72F-7573DB8EDB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268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3E1F-26BD-4890-8517-915605827DA6}" type="datetimeFigureOut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D734-0AD9-4E8D-90A4-DC1A025F12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03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6" descr="http://www.arinc.com/images/content_tagline_cesi.gi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1820" y="6428198"/>
            <a:ext cx="6467475" cy="2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042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3E1F-26BD-4890-8517-915605827DA6}" type="datetimeFigureOut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D734-0AD9-4E8D-90A4-DC1A025F12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077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3E1F-26BD-4890-8517-915605827DA6}" type="datetimeFigureOut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D734-0AD9-4E8D-90A4-DC1A025F12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2492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3E1F-26BD-4890-8517-915605827DA6}" type="datetimeFigureOut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D734-0AD9-4E8D-90A4-DC1A025F12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914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3E1F-26BD-4890-8517-915605827DA6}" type="datetimeFigureOut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D734-0AD9-4E8D-90A4-DC1A025F12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29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3E1F-26BD-4890-8517-915605827DA6}" type="datetimeFigureOut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D734-0AD9-4E8D-90A4-DC1A025F12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420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3E1F-26BD-4890-8517-915605827DA6}" type="datetimeFigureOut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D734-0AD9-4E8D-90A4-DC1A025F12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8503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3E1F-26BD-4890-8517-915605827DA6}" type="datetimeFigureOut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D734-0AD9-4E8D-90A4-DC1A025F12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621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3E1F-26BD-4890-8517-915605827DA6}" type="datetimeFigureOut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D734-0AD9-4E8D-90A4-DC1A025F12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8379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3E1F-26BD-4890-8517-915605827DA6}" type="datetimeFigureOut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D734-0AD9-4E8D-90A4-DC1A025F12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0422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3E1F-26BD-4890-8517-915605827DA6}" type="datetimeFigureOut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D734-0AD9-4E8D-90A4-DC1A025F12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28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6" descr="http://www.arinc.com/images/content_tagline_cesi.gi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1820" y="6428198"/>
            <a:ext cx="6467475" cy="2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 bwMode="auto">
          <a:xfrm>
            <a:off x="7641771" y="6563929"/>
            <a:ext cx="1349829" cy="1357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97013"/>
            <a:ext cx="4191000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97013"/>
            <a:ext cx="4191000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97013"/>
            <a:ext cx="4191000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97013"/>
            <a:ext cx="4191000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1336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2484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arinc.com/images/banner_products.gif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254"/>
            <a:ext cx="9144000" cy="107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 userDrawn="1"/>
        </p:nvSpPr>
        <p:spPr>
          <a:xfrm>
            <a:off x="6172200" y="535184"/>
            <a:ext cx="2895600" cy="535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7" descr="corporate_template_p2 "/>
          <p:cNvPicPr>
            <a:picLocks noChangeAspect="1" noChangeArrowheads="1"/>
          </p:cNvPicPr>
          <p:nvPr userDrawn="1"/>
        </p:nvPicPr>
        <p:blipFill rotWithShape="1">
          <a:blip r:embed="rId19" cstate="print"/>
          <a:srcRect l="85176" t="88627" b="3959"/>
          <a:stretch/>
        </p:blipFill>
        <p:spPr bwMode="auto">
          <a:xfrm>
            <a:off x="7788536" y="6044733"/>
            <a:ext cx="1355464" cy="50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66887"/>
            <a:ext cx="8534400" cy="47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7758113" y="663575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900" dirty="0">
                <a:solidFill>
                  <a:srgbClr val="7E8082"/>
                </a:solidFill>
                <a:latin typeface="Arial" charset="0"/>
              </a:rPr>
              <a:t>Page </a:t>
            </a:r>
            <a:fld id="{CB2047D6-C759-4D28-9A00-8FD4304D3BB9}" type="slidenum">
              <a:rPr lang="en-US" sz="900">
                <a:solidFill>
                  <a:srgbClr val="7E8082"/>
                </a:solidFill>
                <a:latin typeface="Arial" charset="0"/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900" dirty="0">
              <a:solidFill>
                <a:srgbClr val="7E8082"/>
              </a:solidFill>
              <a:latin typeface="Arial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5991225" y="6524625"/>
            <a:ext cx="30003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600" dirty="0">
                <a:solidFill>
                  <a:srgbClr val="0067B1"/>
                </a:solidFill>
                <a:latin typeface="Franklin Gothic Medium" pitchFamily="34" charset="0"/>
              </a:rPr>
              <a:t>Proprietary Information</a:t>
            </a:r>
          </a:p>
        </p:txBody>
      </p:sp>
      <p:pic>
        <p:nvPicPr>
          <p:cNvPr id="9" name="Picture 6" descr="http://www.arinc.com/images/content_tagline_cesi.gif"/>
          <p:cNvPicPr>
            <a:picLocks noChangeAspect="1" noChangeArrowheads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1820" y="6428198"/>
            <a:ext cx="6467475" cy="2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81" r:id="rId3"/>
    <p:sldLayoutId id="2147483663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56" r:id="rId11"/>
    <p:sldLayoutId id="2147483655" r:id="rId12"/>
    <p:sldLayoutId id="2147483677" r:id="rId13"/>
    <p:sldLayoutId id="2147483678" r:id="rId14"/>
    <p:sldLayoutId id="2147483679" r:id="rId15"/>
    <p:sldLayoutId id="2147483680" r:id="rId1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7B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7B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7B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7B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7B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7B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7B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7B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7B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7E8082"/>
        </a:buClr>
        <a:buSzPct val="95000"/>
        <a:buFont typeface="Webdings" pitchFamily="18" charset="2"/>
        <a:buChar char="4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7E8082"/>
        </a:buClr>
        <a:buSzPct val="95000"/>
        <a:buFont typeface="Symbol" pitchFamily="18" charset="2"/>
        <a:buChar char="-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7E8082"/>
        </a:buClr>
        <a:buSzPct val="85000"/>
        <a:buFont typeface="Webdings" pitchFamily="18" charset="2"/>
        <a:buChar char="4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7E8082"/>
        </a:buClr>
        <a:buSzPct val="85000"/>
        <a:buFont typeface="Symbol" pitchFamily="18" charset="2"/>
        <a:buChar char="-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7E8082"/>
        </a:buClr>
        <a:buSzPct val="80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lr>
          <a:srgbClr val="7E8082"/>
        </a:buClr>
        <a:buSzPct val="80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lr>
          <a:srgbClr val="7E8082"/>
        </a:buClr>
        <a:buSzPct val="80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lr>
          <a:srgbClr val="7E8082"/>
        </a:buClr>
        <a:buSzPct val="80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lr>
          <a:srgbClr val="7E8082"/>
        </a:buClr>
        <a:buSzPct val="80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FDA41-DB40-4555-8B01-DBE60FE36050}" type="datetimeFigureOut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42379-2EE9-494F-A72F-7573DB8EDB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47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83E1F-26BD-4890-8517-915605827DA6}" type="datetimeFigureOut">
              <a:rPr lang="en-US" smtClean="0"/>
              <a:pPr/>
              <a:t>2/21/2013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5D734-0AD9-4E8D-90A4-DC1A025F12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06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orporate_template_p2 "/>
          <p:cNvPicPr>
            <a:picLocks noChangeAspect="1" noChangeArrowheads="1"/>
          </p:cNvPicPr>
          <p:nvPr/>
        </p:nvPicPr>
        <p:blipFill>
          <a:blip r:embed="rId13" cstate="print"/>
          <a:srcRect l="85417" t="89630" r="1805" b="4074"/>
          <a:stretch>
            <a:fillRect/>
          </a:stretch>
        </p:blipFill>
        <p:spPr bwMode="auto">
          <a:xfrm>
            <a:off x="7810500" y="6146800"/>
            <a:ext cx="1168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97013"/>
            <a:ext cx="8534400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991225" y="6524625"/>
            <a:ext cx="30003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600" dirty="0">
                <a:solidFill>
                  <a:srgbClr val="0067B1"/>
                </a:solidFill>
                <a:latin typeface="Franklin Gothic Medium" pitchFamily="34" charset="0"/>
              </a:rPr>
              <a:t>Proprietary Information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7758113" y="663575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900" dirty="0">
                <a:solidFill>
                  <a:srgbClr val="7E8082"/>
                </a:solidFill>
                <a:latin typeface="Arial" charset="0"/>
              </a:rPr>
              <a:t>Page </a:t>
            </a:r>
            <a:fld id="{AC7380A2-22AE-44B3-B878-36DFBE811CD0}" type="slidenum">
              <a:rPr lang="en-US" sz="900">
                <a:solidFill>
                  <a:srgbClr val="7E8082"/>
                </a:solidFill>
                <a:latin typeface="Arial" charset="0"/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900" dirty="0">
              <a:solidFill>
                <a:srgbClr val="7E8082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7B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7B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7B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7B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7B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7B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7B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7B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7B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7E8082"/>
        </a:buClr>
        <a:buSzPct val="95000"/>
        <a:buFont typeface="Webdings" pitchFamily="18" charset="2"/>
        <a:buChar char="4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7E8082"/>
        </a:buClr>
        <a:buSzPct val="95000"/>
        <a:buFont typeface="Symbol" pitchFamily="18" charset="2"/>
        <a:buChar char="-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7E8082"/>
        </a:buClr>
        <a:buSzPct val="85000"/>
        <a:buFont typeface="Webdings" pitchFamily="18" charset="2"/>
        <a:buChar char="4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7E8082"/>
        </a:buClr>
        <a:buSzPct val="85000"/>
        <a:buFont typeface="Symbol" pitchFamily="18" charset="2"/>
        <a:buChar char="-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7E8082"/>
        </a:buClr>
        <a:buSzPct val="80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7E8082"/>
        </a:buClr>
        <a:buSzPct val="80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7E8082"/>
        </a:buClr>
        <a:buSzPct val="80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7E8082"/>
        </a:buClr>
        <a:buSzPct val="80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7E8082"/>
        </a:buClr>
        <a:buSzPct val="80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606491"/>
            <a:ext cx="7446390" cy="1012825"/>
          </a:xfrm>
        </p:spPr>
        <p:txBody>
          <a:bodyPr/>
          <a:lstStyle/>
          <a:p>
            <a:r>
              <a:rPr lang="en-US" dirty="0" smtClean="0"/>
              <a:t>CSP Perspective</a:t>
            </a:r>
            <a:endParaRPr lang="en-US" sz="4000" b="1" dirty="0" smtClean="0">
              <a:solidFill>
                <a:srgbClr val="0067B1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2749491"/>
            <a:ext cx="6132321" cy="762000"/>
          </a:xfrm>
        </p:spPr>
        <p:txBody>
          <a:bodyPr/>
          <a:lstStyle/>
          <a:p>
            <a:r>
              <a:rPr lang="en-US" i="1" dirty="0" smtClean="0">
                <a:solidFill>
                  <a:srgbClr val="0067B1"/>
                </a:solidFill>
              </a:rPr>
              <a:t>Prepared for</a:t>
            </a:r>
          </a:p>
          <a:p>
            <a:endParaRPr lang="en-US" dirty="0" smtClean="0">
              <a:solidFill>
                <a:srgbClr val="0067B1"/>
              </a:solidFill>
            </a:endParaRPr>
          </a:p>
          <a:p>
            <a:endParaRPr lang="en-US" dirty="0" smtClean="0">
              <a:solidFill>
                <a:srgbClr val="0067B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2739" y="3207269"/>
            <a:ext cx="37680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0067B1"/>
                </a:solidFill>
              </a:rPr>
              <a:t>ICAO NAT PBCS Workshop</a:t>
            </a:r>
          </a:p>
          <a:p>
            <a:pPr algn="r"/>
            <a:r>
              <a:rPr lang="en-US" dirty="0" smtClean="0">
                <a:solidFill>
                  <a:srgbClr val="0067B1"/>
                </a:solidFill>
              </a:rPr>
              <a:t>Paris, France</a:t>
            </a:r>
          </a:p>
          <a:p>
            <a:pPr algn="r"/>
            <a:r>
              <a:rPr lang="en-US" dirty="0" smtClean="0">
                <a:solidFill>
                  <a:srgbClr val="0067B1"/>
                </a:solidFill>
              </a:rPr>
              <a:t>February 20-22, 2013 </a:t>
            </a:r>
            <a:endParaRPr lang="en-US" dirty="0">
              <a:solidFill>
                <a:srgbClr val="0067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47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31520"/>
            <a:ext cx="8534400" cy="640080"/>
          </a:xfrm>
        </p:spPr>
        <p:txBody>
          <a:bodyPr/>
          <a:lstStyle/>
          <a:p>
            <a:r>
              <a:rPr lang="en-US" dirty="0" smtClean="0"/>
              <a:t>Current Reporting and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66887"/>
            <a:ext cx="8534400" cy="4904373"/>
          </a:xfrm>
        </p:spPr>
        <p:txBody>
          <a:bodyPr/>
          <a:lstStyle/>
          <a:p>
            <a:r>
              <a:rPr lang="en-US" dirty="0" smtClean="0"/>
              <a:t>For current ANSP FANS customers ARINC reports monthly:</a:t>
            </a:r>
          </a:p>
          <a:p>
            <a:pPr lvl="1"/>
            <a:r>
              <a:rPr lang="en-US" dirty="0" smtClean="0"/>
              <a:t>End-to-end operational availability</a:t>
            </a:r>
          </a:p>
          <a:p>
            <a:pPr lvl="1"/>
            <a:r>
              <a:rPr lang="en-US" dirty="0" smtClean="0"/>
              <a:t>Uplink message success rate</a:t>
            </a:r>
          </a:p>
          <a:p>
            <a:pPr lvl="1"/>
            <a:r>
              <a:rPr lang="en-US" dirty="0" smtClean="0"/>
              <a:t>Message </a:t>
            </a:r>
            <a:r>
              <a:rPr lang="en-US" dirty="0"/>
              <a:t>Assurance Delivery Time for all delivered ATS Uplink </a:t>
            </a:r>
            <a:r>
              <a:rPr lang="en-US" dirty="0" smtClean="0"/>
              <a:t>Messages</a:t>
            </a:r>
          </a:p>
          <a:p>
            <a:pPr lvl="2"/>
            <a:r>
              <a:rPr lang="en-US" dirty="0" smtClean="0"/>
              <a:t>With associated delivery percentile times </a:t>
            </a:r>
          </a:p>
          <a:p>
            <a:pPr lvl="2"/>
            <a:endParaRPr lang="en-US" dirty="0"/>
          </a:p>
          <a:p>
            <a:r>
              <a:rPr lang="en-US" dirty="0" smtClean="0"/>
              <a:t>The ANSPs have the best “system” view for comm performance</a:t>
            </a:r>
          </a:p>
          <a:p>
            <a:pPr lvl="1"/>
            <a:r>
              <a:rPr lang="en-US" dirty="0" smtClean="0"/>
              <a:t>They see the complete end-to-end performance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When concerns arise (primarily no-comms or high latency)</a:t>
            </a:r>
          </a:p>
          <a:p>
            <a:pPr lvl="1"/>
            <a:r>
              <a:rPr lang="en-US" dirty="0" smtClean="0"/>
              <a:t>We perform ad-hoc analysis of the problem OR</a:t>
            </a:r>
          </a:p>
          <a:p>
            <a:pPr lvl="1"/>
            <a:r>
              <a:rPr lang="en-US" dirty="0" smtClean="0"/>
              <a:t>We are assigned a PR by the CRA</a:t>
            </a:r>
          </a:p>
          <a:p>
            <a:pPr lvl="1"/>
            <a:endParaRPr lang="en-US" dirty="0"/>
          </a:p>
          <a:p>
            <a:r>
              <a:rPr lang="en-US" dirty="0" smtClean="0"/>
              <a:t>In addition to ACARS audits, we have developed some tools to aid in performance analysis but they are cumbersome  and do not distinguish between the segments (CSP, space segment, avionics)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13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08660"/>
            <a:ext cx="8534400" cy="662940"/>
          </a:xfrm>
        </p:spPr>
        <p:txBody>
          <a:bodyPr/>
          <a:lstStyle/>
          <a:p>
            <a:r>
              <a:rPr lang="en-US" dirty="0" smtClean="0"/>
              <a:t>GOLD CSP Allocations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CSP Requirements for CPDLC consist of:</a:t>
            </a:r>
          </a:p>
          <a:p>
            <a:pPr lvl="1"/>
            <a:r>
              <a:rPr lang="en-US" dirty="0"/>
              <a:t>RCP communication transaction time and continuity </a:t>
            </a:r>
            <a:r>
              <a:rPr lang="en-US" dirty="0" smtClean="0"/>
              <a:t>criteria</a:t>
            </a:r>
          </a:p>
          <a:p>
            <a:pPr lvl="1"/>
            <a:r>
              <a:rPr lang="en-US" dirty="0"/>
              <a:t>RCP availability </a:t>
            </a:r>
            <a:r>
              <a:rPr lang="en-US" dirty="0" smtClean="0"/>
              <a:t>criteria</a:t>
            </a:r>
          </a:p>
          <a:p>
            <a:pPr lvl="1"/>
            <a:r>
              <a:rPr lang="en-US" dirty="0"/>
              <a:t>RCP integrity </a:t>
            </a:r>
            <a:r>
              <a:rPr lang="en-US" dirty="0" smtClean="0"/>
              <a:t>criteria</a:t>
            </a:r>
          </a:p>
          <a:p>
            <a:pPr lvl="1"/>
            <a:endParaRPr lang="en-US" dirty="0"/>
          </a:p>
          <a:p>
            <a:r>
              <a:rPr lang="en-US" dirty="0" smtClean="0"/>
              <a:t>CSP Requirements for Surveillance consist of:</a:t>
            </a:r>
          </a:p>
          <a:p>
            <a:pPr lvl="1"/>
            <a:r>
              <a:rPr lang="en-US" dirty="0"/>
              <a:t>Surveillance data transit time and continuity </a:t>
            </a:r>
            <a:r>
              <a:rPr lang="en-US" dirty="0" smtClean="0"/>
              <a:t>criteria</a:t>
            </a:r>
          </a:p>
          <a:p>
            <a:pPr lvl="1"/>
            <a:r>
              <a:rPr lang="en-US" dirty="0"/>
              <a:t>Surveillance availability </a:t>
            </a:r>
            <a:r>
              <a:rPr lang="en-US" dirty="0" smtClean="0"/>
              <a:t>criteria</a:t>
            </a:r>
          </a:p>
          <a:p>
            <a:pPr lvl="1"/>
            <a:r>
              <a:rPr lang="en-US" dirty="0"/>
              <a:t>Surveillance integrity </a:t>
            </a:r>
            <a:r>
              <a:rPr lang="en-US" dirty="0" smtClean="0"/>
              <a:t>criteria</a:t>
            </a:r>
          </a:p>
          <a:p>
            <a:pPr lvl="1"/>
            <a:endParaRPr lang="en-US" dirty="0"/>
          </a:p>
          <a:p>
            <a:r>
              <a:rPr lang="en-US" dirty="0" smtClean="0"/>
              <a:t>Again a CSP can monitor/report on its view of the end-to-end picture</a:t>
            </a:r>
          </a:p>
          <a:p>
            <a:endParaRPr lang="en-US" dirty="0"/>
          </a:p>
          <a:p>
            <a:r>
              <a:rPr lang="en-US" dirty="0" smtClean="0"/>
              <a:t>But doesn’t have the visibility into the segments outside of its system</a:t>
            </a:r>
          </a:p>
          <a:p>
            <a:pPr lvl="1"/>
            <a:r>
              <a:rPr lang="en-US" dirty="0" smtClean="0"/>
              <a:t>Space segment, avionics,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93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78180"/>
            <a:ext cx="8534400" cy="693420"/>
          </a:xfrm>
        </p:spPr>
        <p:txBody>
          <a:bodyPr/>
          <a:lstStyle/>
          <a:p>
            <a:r>
              <a:rPr lang="en-US" dirty="0"/>
              <a:t>Monitoring and </a:t>
            </a:r>
            <a:r>
              <a:rPr lang="en-US" dirty="0" smtClean="0"/>
              <a:t>Reporting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ARINC has been enhancing its systems to continue to meet evolving required communications performance</a:t>
            </a:r>
          </a:p>
          <a:p>
            <a:endParaRPr lang="en-US" dirty="0" smtClean="0"/>
          </a:p>
          <a:p>
            <a:r>
              <a:rPr lang="en-US" dirty="0" smtClean="0"/>
              <a:t>Our understanding is that the new Inmarsat  infrastructure will provide additional insight into the satellite network segment performance, e.g. additional message log data</a:t>
            </a:r>
          </a:p>
          <a:p>
            <a:pPr lvl="1"/>
            <a:endParaRPr lang="en-US" dirty="0"/>
          </a:p>
          <a:p>
            <a:r>
              <a:rPr lang="en-US" dirty="0" smtClean="0"/>
              <a:t>Is Iridium developing a similar capability for its new infrastructure?</a:t>
            </a:r>
          </a:p>
          <a:p>
            <a:endParaRPr lang="en-US" dirty="0"/>
          </a:p>
          <a:p>
            <a:r>
              <a:rPr lang="en-US" dirty="0" smtClean="0"/>
              <a:t>As this performance becomes more critical for enhanced safety and efficiency all stakeholders need to collaborate to ensure compliance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92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4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0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010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010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0 powerpoint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0 powerpoint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0 powerpoint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0 powerpoin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0 powerpoin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0 powerpoin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lank">
  <a:themeElements>
    <a:clrScheme name="1_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43197A9E908A47827FCEC1DFAA35AC" ma:contentTypeVersion="5" ma:contentTypeDescription="Create a new document." ma:contentTypeScope="" ma:versionID="3339ee465e679044d442d05bac7374a2">
  <xsd:schema xmlns:xsd="http://www.w3.org/2001/XMLSchema" xmlns:xs="http://www.w3.org/2001/XMLSchema" xmlns:p="http://schemas.microsoft.com/office/2006/metadata/properties" xmlns:ns2="2b0c29a6-a2e0-472b-bfb4-397922b0132f" targetNamespace="http://schemas.microsoft.com/office/2006/metadata/properties" ma:root="true" ma:fieldsID="5c84928c2a5c4de300c71ae487b21fdc" ns2:_="">
    <xsd:import namespace="2b0c29a6-a2e0-472b-bfb4-397922b0132f"/>
    <xsd:element name="properties">
      <xsd:complexType>
        <xsd:sequence>
          <xsd:element name="documentManagement">
            <xsd:complexType>
              <xsd:all>
                <xsd:element ref="ns2:Number" minOccurs="0"/>
                <xsd:element ref="ns2:Update_x0020_Date" minOccurs="0"/>
                <xsd:element ref="ns2:Presenter" minOccurs="0"/>
                <xsd:element ref="ns2:Category" minOccurs="0"/>
                <xsd:element ref="ns2:Typ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c29a6-a2e0-472b-bfb4-397922b0132f" elementFormDefault="qualified">
    <xsd:import namespace="http://schemas.microsoft.com/office/2006/documentManagement/types"/>
    <xsd:import namespace="http://schemas.microsoft.com/office/infopath/2007/PartnerControls"/>
    <xsd:element name="Number" ma:index="8" nillable="true" ma:displayName="Number" ma:internalName="Number">
      <xsd:simpleType>
        <xsd:restriction base="dms:Text">
          <xsd:maxLength value="255"/>
        </xsd:restriction>
      </xsd:simpleType>
    </xsd:element>
    <xsd:element name="Update_x0020_Date" ma:index="9" nillable="true" ma:displayName="Update Date" ma:internalName="Update_x0020_Date">
      <xsd:simpleType>
        <xsd:restriction base="dms:Text">
          <xsd:maxLength value="255"/>
        </xsd:restriction>
      </xsd:simpleType>
    </xsd:element>
    <xsd:element name="Presenter" ma:index="10" nillable="true" ma:displayName="Presenter" ma:internalName="Presenter">
      <xsd:simpleType>
        <xsd:restriction base="dms:Text">
          <xsd:maxLength value="255"/>
        </xsd:restriction>
      </xsd:simpleType>
    </xsd:element>
    <xsd:element name="Category" ma:index="11" nillable="true" ma:displayName="Category" ma:format="Dropdown" ma:internalName="Category">
      <xsd:simpleType>
        <xsd:union memberTypes="dms:Text">
          <xsd:simpleType>
            <xsd:restriction base="dms:Choice">
              <xsd:enumeration value="1-Report"/>
              <xsd:enumeration value="2-General Information"/>
              <xsd:enumeration value="3-Working Papers"/>
              <xsd:enumeration value="4-Information Papers"/>
              <xsd:enumeration value="5-Presentations"/>
              <xsd:enumeration value="6-Discussion papers"/>
            </xsd:restriction>
          </xsd:simpleType>
        </xsd:union>
      </xsd:simpleType>
    </xsd:element>
    <xsd:element name="Type_x0020_Name" ma:index="12" nillable="true" ma:displayName="Type Name" ma:internalName="Typ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2b0c29a6-a2e0-472b-bfb4-397922b0132f">5-Presentations</Category>
    <Type_x0020_Name xmlns="2b0c29a6-a2e0-472b-bfb4-397922b0132f" xsi:nil="true"/>
    <Presenter xmlns="2b0c29a6-a2e0-472b-bfb4-397922b0132f">ARINC</Presenter>
    <Update_x0020_Date xmlns="2b0c29a6-a2e0-472b-bfb4-397922b0132f">May 16,2013</Update_x0020_Date>
    <Number xmlns="2b0c29a6-a2e0-472b-bfb4-397922b0132f">06</Number>
  </documentManagement>
</p:properties>
</file>

<file path=customXml/itemProps1.xml><?xml version="1.0" encoding="utf-8"?>
<ds:datastoreItem xmlns:ds="http://schemas.openxmlformats.org/officeDocument/2006/customXml" ds:itemID="{FA39E420-CAA6-4256-A59D-51D1C6803F22}"/>
</file>

<file path=customXml/itemProps2.xml><?xml version="1.0" encoding="utf-8"?>
<ds:datastoreItem xmlns:ds="http://schemas.openxmlformats.org/officeDocument/2006/customXml" ds:itemID="{140773ED-C97F-4061-8137-706883FA04C3}"/>
</file>

<file path=customXml/itemProps3.xml><?xml version="1.0" encoding="utf-8"?>
<ds:datastoreItem xmlns:ds="http://schemas.openxmlformats.org/officeDocument/2006/customXml" ds:itemID="{2EB95344-1EEA-4F04-A108-C47797372B86}"/>
</file>

<file path=docProps/app.xml><?xml version="1.0" encoding="utf-8"?>
<Properties xmlns="http://schemas.openxmlformats.org/officeDocument/2006/extended-properties" xmlns:vt="http://schemas.openxmlformats.org/officeDocument/2006/docPropsVTypes">
  <Template>2010 powerpoint template</Template>
  <TotalTime>6348</TotalTime>
  <Words>281</Words>
  <Application>Microsoft Office PowerPoint</Application>
  <PresentationFormat>On-screen Show (4:3)</PresentationFormat>
  <Paragraphs>48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Calibri</vt:lpstr>
      <vt:lpstr>Times New Roman</vt:lpstr>
      <vt:lpstr>Webdings</vt:lpstr>
      <vt:lpstr>Symbol</vt:lpstr>
      <vt:lpstr>Franklin Gothic Medium</vt:lpstr>
      <vt:lpstr>2010 powerpoint template</vt:lpstr>
      <vt:lpstr>Custom Design</vt:lpstr>
      <vt:lpstr>1_Custom Design</vt:lpstr>
      <vt:lpstr>1_Blank</vt:lpstr>
      <vt:lpstr>CSP Perspective</vt:lpstr>
      <vt:lpstr>Current Reporting and Monitoring</vt:lpstr>
      <vt:lpstr>GOLD CSP Allocations</vt:lpstr>
      <vt:lpstr>Monitoring and Reporting Next Steps</vt:lpstr>
      <vt:lpstr>Thank You</vt:lpstr>
    </vt:vector>
  </TitlesOfParts>
  <Company>ARINC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CSP Perspective</dc:title>
  <dc:creator>Cindy  Zamarripa</dc:creator>
  <cp:lastModifiedBy>Yanko Videv</cp:lastModifiedBy>
  <cp:revision>445</cp:revision>
  <cp:lastPrinted>2013-01-10T14:56:51Z</cp:lastPrinted>
  <dcterms:created xsi:type="dcterms:W3CDTF">2011-01-27T15:06:19Z</dcterms:created>
  <dcterms:modified xsi:type="dcterms:W3CDTF">2013-02-21T16:20:12Z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0x0101003943197A9E908A47827FCEC1DFAA35AC</vt:lpwstr>
  </property>
  <property fmtid="{D5CDD505-2E9C-101B-9397-08002B2CF9AE}" pid="3" name="Order">
    <vt:r8>700</vt:r8>
  </property>
</Properties>
</file>